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7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78" r:id="rId11"/>
    <p:sldId id="279" r:id="rId12"/>
    <p:sldId id="264" r:id="rId13"/>
    <p:sldId id="273" r:id="rId14"/>
    <p:sldId id="268" r:id="rId15"/>
    <p:sldId id="272" r:id="rId16"/>
    <p:sldId id="274" r:id="rId17"/>
    <p:sldId id="267" r:id="rId18"/>
    <p:sldId id="266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36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943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164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33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86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938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110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909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774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974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068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BDC56D2-8BCB-43CF-9A74-C9B0223489CA}" type="datetimeFigureOut">
              <a:rPr lang="de-AT" smtClean="0"/>
              <a:t>18.06.2022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8E962F-796B-46AB-87FB-51C2C3D017C6}" type="slidenum">
              <a:rPr lang="de-AT" smtClean="0"/>
              <a:t>‹#›</a:t>
            </a:fld>
            <a:endParaRPr lang="de-A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72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2557-E925-44F0-86F8-B90E7B8CAC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/>
                </a:solidFill>
              </a:rPr>
              <a:t>ДОБРОВОЛЬЦЫ</a:t>
            </a:r>
            <a:br>
              <a:rPr lang="ru-RU" sz="4000" b="1" dirty="0">
                <a:solidFill>
                  <a:schemeClr val="accent1"/>
                </a:solidFill>
              </a:rPr>
            </a:br>
            <a:r>
              <a:rPr lang="ru-RU" sz="4000" b="1" dirty="0">
                <a:solidFill>
                  <a:schemeClr val="accent1"/>
                </a:solidFill>
              </a:rPr>
              <a:t>БЫСТРОГО </a:t>
            </a:r>
            <a:br>
              <a:rPr lang="ru-RU" sz="4000" b="1" dirty="0">
                <a:solidFill>
                  <a:schemeClr val="accent1"/>
                </a:solidFill>
              </a:rPr>
            </a:br>
            <a:r>
              <a:rPr lang="ru-RU" sz="4000" b="1" dirty="0">
                <a:solidFill>
                  <a:schemeClr val="accent1"/>
                </a:solidFill>
              </a:rPr>
              <a:t>РЕАГИРОВАНИЯ</a:t>
            </a:r>
            <a:br>
              <a:rPr lang="ru-RU" sz="4000" b="1" dirty="0">
                <a:solidFill>
                  <a:schemeClr val="accent1"/>
                </a:solidFill>
              </a:rPr>
            </a:br>
            <a:br>
              <a:rPr lang="ru-RU" sz="4000" b="1" dirty="0">
                <a:solidFill>
                  <a:schemeClr val="accent1"/>
                </a:solidFill>
              </a:rPr>
            </a:br>
            <a:r>
              <a:rPr lang="ru-RU" sz="4000" b="1" dirty="0">
                <a:solidFill>
                  <a:schemeClr val="accent1"/>
                </a:solidFill>
              </a:rPr>
              <a:t>Екатеринбург и </a:t>
            </a:r>
            <a:br>
              <a:rPr lang="ru-RU" sz="4000" b="1" dirty="0">
                <a:solidFill>
                  <a:schemeClr val="accent1"/>
                </a:solidFill>
              </a:rPr>
            </a:br>
            <a:r>
              <a:rPr lang="ru-RU" sz="4000" b="1" dirty="0">
                <a:solidFill>
                  <a:schemeClr val="accent1"/>
                </a:solidFill>
              </a:rPr>
              <a:t>Свердловская область</a:t>
            </a:r>
            <a:endParaRPr lang="de-AT" sz="4000" b="1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EC469-45FD-4643-9F16-3D70893B0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455620"/>
            <a:ext cx="10058400" cy="1143000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r>
              <a:rPr lang="ru-RU" dirty="0"/>
              <a:t>Запрос общества на сохранение зеленых зон</a:t>
            </a:r>
          </a:p>
          <a:p>
            <a:r>
              <a:rPr lang="ru-RU" sz="1400" dirty="0"/>
              <a:t>докладчик: виктория лопаницина</a:t>
            </a:r>
            <a:endParaRPr lang="de-AT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204C-E8B9-42A9-856E-D2095F756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758952"/>
            <a:ext cx="356616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F2C99-6621-472D-8453-03C3D0DE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Краснокнижники </a:t>
            </a:r>
            <a:br>
              <a:rPr lang="ru-RU" dirty="0"/>
            </a:br>
            <a:r>
              <a:rPr lang="ru-RU" dirty="0"/>
              <a:t>ООПТ Московский лесопарк</a:t>
            </a:r>
            <a:endParaRPr lang="de-A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493A7B-48F9-42C0-95E2-7573E5F64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Венерин башмачок крапчатый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дикая орхидея</a:t>
            </a:r>
            <a:br>
              <a:rPr lang="ru-RU" dirty="0"/>
            </a:br>
            <a:endParaRPr lang="de-AT" dirty="0"/>
          </a:p>
        </p:txBody>
      </p:sp>
      <p:pic>
        <p:nvPicPr>
          <p:cNvPr id="7" name="Content Placeholder 6" descr="A picture containing grass, outdoor, tree, flower&#10;&#10;Description automatically generated">
            <a:extLst>
              <a:ext uri="{FF2B5EF4-FFF2-40B4-BE49-F238E27FC236}">
                <a16:creationId xmlns:a16="http://schemas.microsoft.com/office/drawing/2014/main" id="{72D6C42B-E96D-4EFE-96B2-346BC38541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C3C896-83D2-4F5A-8138-5D50758B9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de-A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A0CE1-FC8C-4237-82E4-3E579F77190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sz="18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Уникальная территория Московского лесного парка включает в себя не только редкую флору и фауну, но и имеет естественную местами нетронутую таежную экосистему, что удивительно для городского парка. </a:t>
            </a:r>
          </a:p>
          <a:p>
            <a:r>
              <a:rPr lang="ru-RU" sz="18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В список редких видов входят 6 разновидностей диких орхидей, саранка, наперстянка крупноцветковая, папоротник страусник обыкновенный, северный кожанок, сибирский углозуб, неясыти: длиннохвостая и бородатая, седой дятел.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4386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7D744-EAA3-4133-9895-83C1C00D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Краснокнижники </a:t>
            </a:r>
            <a:br>
              <a:rPr lang="ru-RU" dirty="0"/>
            </a:br>
            <a:r>
              <a:rPr lang="ru-RU" dirty="0"/>
              <a:t>ООПТ Московский лесопарк</a:t>
            </a:r>
            <a:endParaRPr lang="de-AT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249AEF-2900-4665-9937-B8C826A76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Любка двулистная</a:t>
            </a:r>
            <a:endParaRPr lang="de-AT" dirty="0"/>
          </a:p>
        </p:txBody>
      </p:sp>
      <p:pic>
        <p:nvPicPr>
          <p:cNvPr id="6" name="Content Placeholder 5" descr="A picture containing tree, outdoor, green, plant&#10;&#10;Description automatically generated">
            <a:extLst>
              <a:ext uri="{FF2B5EF4-FFF2-40B4-BE49-F238E27FC236}">
                <a16:creationId xmlns:a16="http://schemas.microsoft.com/office/drawing/2014/main" id="{120FBA65-237E-4D0A-AFC4-3BB4ABAF26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67" y="2582334"/>
            <a:ext cx="3484364" cy="33782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5651FD-4D44-47A8-A57B-5A112A427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Неоттианте клобучковая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дикая орхидея</a:t>
            </a:r>
            <a:br>
              <a:rPr lang="ru-RU" dirty="0"/>
            </a:br>
            <a:endParaRPr lang="de-A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0B2FAA-D199-42DE-9BDD-C633799BE5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612" y="2561124"/>
            <a:ext cx="2533650" cy="3378200"/>
          </a:xfrm>
        </p:spPr>
      </p:pic>
    </p:spTree>
    <p:extLst>
      <p:ext uri="{BB962C8B-B14F-4D97-AF65-F5344CB8AC3E}">
        <p14:creationId xmlns:p14="http://schemas.microsoft.com/office/powerpoint/2010/main" val="1149434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BE3B-FB95-4AAE-B9EB-265BB23B6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Пожарное добровольчество</a:t>
            </a:r>
            <a:endParaRPr lang="de-A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8A6E1D-822A-45DE-8365-E153C70422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690E37-29C8-4278-9905-079FA45F64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Изменения климата в совокупности с уничтожением лесничества привели к пожарной катастрофе.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В 2021 году Свердловская область неоднократно опережала другие регионы по количеству лесных пожаров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Движение ДБР объединило существующие экологические группы, профессиональных спасателей, прессу и общественность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700 человек в телеграм-чате, ежедневные выезды в августе-октябре 2021 года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B74069-6724-4458-AB33-7DAD23BD8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19" y="133545"/>
            <a:ext cx="1584961" cy="158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86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01397B-D00B-4D37-A003-F54B4715E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7749"/>
            <a:ext cx="10058400" cy="1450757"/>
          </a:xfrm>
        </p:spPr>
        <p:txBody>
          <a:bodyPr/>
          <a:lstStyle/>
          <a:p>
            <a:r>
              <a:rPr lang="ru-RU" dirty="0"/>
              <a:t>ДБР: начало</a:t>
            </a:r>
            <a:endParaRPr lang="de-A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21D62-58AF-4AE1-B5C4-D423EF8DB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озеро глухое – сгорело 800 га, ландшафтный памятник природы</a:t>
            </a:r>
            <a:endParaRPr lang="de-A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A51E1B-E286-498D-95A5-5B41276A1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первый выезд на пожар на глухом</a:t>
            </a:r>
            <a:endParaRPr lang="de-AT" dirty="0"/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78665147-379E-4BF9-849D-39F15786B0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582334"/>
            <a:ext cx="4660054" cy="3494684"/>
          </a:xfrm>
        </p:spPr>
      </p:pic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9AA4DDB4-5A73-406C-80F7-13DD390D93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334"/>
            <a:ext cx="4504266" cy="33782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545A56-ED17-4B93-989D-5EBBAA0BD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188536"/>
            <a:ext cx="1529970" cy="152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15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560C-5E8F-444D-B6FA-DC4BDFD44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Добровольцы</a:t>
            </a:r>
            <a:r>
              <a:rPr lang="ru-RU" dirty="0"/>
              <a:t> </a:t>
            </a:r>
            <a:r>
              <a:rPr lang="ru-RU" sz="4000" dirty="0"/>
              <a:t>Быстрого</a:t>
            </a:r>
            <a:r>
              <a:rPr lang="ru-RU" dirty="0"/>
              <a:t> </a:t>
            </a:r>
            <a:r>
              <a:rPr lang="ru-RU" sz="4000" dirty="0"/>
              <a:t>Реагирования</a:t>
            </a:r>
            <a:endParaRPr lang="de-AT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C248D4-DDF3-4067-A133-3778F95EB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озеро глухое, август 2021</a:t>
            </a:r>
            <a:endParaRPr lang="de-AT" dirty="0"/>
          </a:p>
        </p:txBody>
      </p:sp>
      <p:pic>
        <p:nvPicPr>
          <p:cNvPr id="5" name="Пожар на озере Глухом - август 2021 (2)">
            <a:hlinkClick r:id="" action="ppaction://media"/>
            <a:extLst>
              <a:ext uri="{FF2B5EF4-FFF2-40B4-BE49-F238E27FC236}">
                <a16:creationId xmlns:a16="http://schemas.microsoft.com/office/drawing/2014/main" id="{5FCBF8E9-967E-4248-9324-08C8D5F903F0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63" y="2459038"/>
            <a:ext cx="4938712" cy="279558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5DC01E-347F-4970-9DC0-42731031F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московский тракт, август 2021</a:t>
            </a:r>
            <a:endParaRPr lang="de-AT" dirty="0"/>
          </a:p>
        </p:txBody>
      </p:sp>
      <p:pic>
        <p:nvPicPr>
          <p:cNvPr id="6" name="Пожар по Московскому тракту - август 2021">
            <a:hlinkClick r:id="" action="ppaction://media"/>
            <a:extLst>
              <a:ext uri="{FF2B5EF4-FFF2-40B4-BE49-F238E27FC236}">
                <a16:creationId xmlns:a16="http://schemas.microsoft.com/office/drawing/2014/main" id="{D020DE6B-92CC-45C2-9156-210DB61C226E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8237" y="2459038"/>
            <a:ext cx="5119687" cy="280183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5E8ACE-2773-4D92-B91B-2E524319B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402" y="78089"/>
            <a:ext cx="1584961" cy="158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D8092-C10C-F043-A9BA-9384FF36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Добровольцы Быстрого Реагирования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03E10-A012-4A7A-AF90-512E61BD4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38075"/>
            <a:ext cx="4835689" cy="3626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3E4664-86F9-4610-9907-BADF32340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19" y="133546"/>
            <a:ext cx="1584961" cy="158496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8855AE1-5F88-4062-AE7A-B36BA7D3D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94" y="2038075"/>
            <a:ext cx="4835689" cy="3626767"/>
          </a:xfrm>
        </p:spPr>
      </p:pic>
    </p:spTree>
    <p:extLst>
      <p:ext uri="{BB962C8B-B14F-4D97-AF65-F5344CB8AC3E}">
        <p14:creationId xmlns:p14="http://schemas.microsoft.com/office/powerpoint/2010/main" val="4083065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2C58A-FBAA-42E6-BB5F-AF126478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ДБР: уборка и посадки</a:t>
            </a:r>
            <a:endParaRPr lang="de-AT" dirty="0"/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FC05890F-43A0-4460-9834-8CD62B34A4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2430725"/>
            <a:ext cx="5790681" cy="3253638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771578D-DD16-468D-AFA1-E86A122BD4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78" y="2430725"/>
            <a:ext cx="3234783" cy="3234783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526014-4190-4F53-A0C8-0D25D887B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81" y="312026"/>
            <a:ext cx="1406480" cy="140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85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187-D13C-4222-B614-FBB2CFD5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Добровольцы Быстрого Реагирования 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0233F-3140-4652-96B7-798C8FDEF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/>
              <a:t>Преимущества пожарных добровольцев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 нами пройдено теоретическое и практическое обучение тушению от Авиалесоохраны и Гринпис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приобретено собственное оборудование 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мотивация и выезды на любые территории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/>
              <a:t>Проблемы пожарных добровольцев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 </a:t>
            </a:r>
            <a:r>
              <a:rPr lang="ru-RU" dirty="0"/>
              <a:t>нежелание региональных властей сотрудничать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нет собственного проходимого транспорта, идет сбор</a:t>
            </a:r>
            <a:endParaRPr lang="ru-RU" sz="2000" dirty="0"/>
          </a:p>
          <a:p>
            <a:endParaRPr lang="de-A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8C632-8A25-481D-9A7B-06139DF82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45734"/>
            <a:ext cx="4937760" cy="4023360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F0E8E-3C8C-47A7-B0ED-E9F332381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97380"/>
            <a:ext cx="493776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79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7F72D-7B72-47B8-BC6A-18104C73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Нетушимые торфяники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ABAD-DED3-48B0-B0B4-693C7EA84B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500" b="1" dirty="0"/>
              <a:t>Проблемы: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500" dirty="0"/>
              <a:t>миф о нетушимости торфяников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500" dirty="0"/>
              <a:t>отсутствие стратегии обводнения торфяников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500" dirty="0"/>
              <a:t>недостаток наземного мониторинга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500" dirty="0"/>
              <a:t>неразграниченность территории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500" dirty="0"/>
              <a:t>нежелание региональных властей сотрудничать с добровольцами</a:t>
            </a:r>
          </a:p>
        </p:txBody>
      </p:sp>
      <p:pic>
        <p:nvPicPr>
          <p:cNvPr id="6" name="Content Placeholder 5" descr="A picture containing outdoor, grass, wood, raft&#10;&#10;Description automatically generated">
            <a:extLst>
              <a:ext uri="{FF2B5EF4-FFF2-40B4-BE49-F238E27FC236}">
                <a16:creationId xmlns:a16="http://schemas.microsoft.com/office/drawing/2014/main" id="{0AEECE24-BE25-4E30-83F1-843186383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47" y="1735023"/>
            <a:ext cx="4358637" cy="2012464"/>
          </a:xfrm>
        </p:spPr>
      </p:pic>
      <p:pic>
        <p:nvPicPr>
          <p:cNvPr id="9" name="Picture 8" descr="A picture containing outdoor, tree, grass, wood&#10;&#10;Description automatically generated">
            <a:extLst>
              <a:ext uri="{FF2B5EF4-FFF2-40B4-BE49-F238E27FC236}">
                <a16:creationId xmlns:a16="http://schemas.microsoft.com/office/drawing/2014/main" id="{7869FCB0-CB97-4443-9E89-8EDF45E19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47" y="3857414"/>
            <a:ext cx="3265250" cy="244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71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42F3-E65A-4AD6-8566-1CFE33FD3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стать пожарным добровольцем?</a:t>
            </a:r>
            <a:br>
              <a:rPr lang="ru-RU" dirty="0"/>
            </a:br>
            <a:r>
              <a:rPr lang="ru-RU" dirty="0"/>
              <a:t>Чем помочь?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00E11-FEF5-41D5-B15B-147F788889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ознакомиться с материалами Движения добровольных пожарных:</a:t>
            </a:r>
          </a:p>
          <a:p>
            <a:pPr marL="0" indent="0">
              <a:buNone/>
            </a:pPr>
            <a:r>
              <a:rPr lang="de-AT" b="1" dirty="0">
                <a:solidFill>
                  <a:schemeClr val="accent2"/>
                </a:solidFill>
              </a:rPr>
              <a:t>https://dlpinfo.ru/</a:t>
            </a:r>
            <a:endParaRPr lang="ru-RU" b="1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помочь распротранить противопожарную агитацию в апреле-мае, готовые материалы для прессы имеются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провести экоуроки в образовательных учреждениях и на предприятиях на тему вреда поджога травы, тополиного пуха и опасности незатушенных костров, окурков вдоль трассы</a:t>
            </a:r>
            <a:endParaRPr lang="de-A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8F62EA-19A7-4E97-B096-DC93BD06E2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2134160"/>
            <a:ext cx="5179359" cy="2589679"/>
          </a:xfrm>
        </p:spPr>
      </p:pic>
    </p:spTree>
    <p:extLst>
      <p:ext uri="{BB962C8B-B14F-4D97-AF65-F5344CB8AC3E}">
        <p14:creationId xmlns:p14="http://schemas.microsoft.com/office/powerpoint/2010/main" val="409276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FC30-E989-4A0E-8E2B-3ABE399E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Добровольцы Быстрого Реагирования </a:t>
            </a:r>
            <a:endParaRPr lang="de-AT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25585-4C44-4F73-B5AD-7CCD0E472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5"/>
            <a:ext cx="4937760" cy="402336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 Д</a:t>
            </a:r>
            <a:r>
              <a:rPr lang="ru-RU" sz="2500" dirty="0"/>
              <a:t>вижение добрых дел, цель сообщества – позитивные изменения окружающей среды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500" dirty="0"/>
              <a:t>ДБР объединило существующие экологические группы, профессиональных спасателей, прессу и общественность на фоне лесных пожаров в июле 2021 года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500" dirty="0"/>
              <a:t>Деятельность: тушение ландшафтных пожаров, посадки леса, </a:t>
            </a:r>
            <a:r>
              <a:rPr lang="ru-RU" sz="2500"/>
              <a:t>уборка территории, экопросвещение</a:t>
            </a:r>
            <a:endParaRPr lang="ru-RU" sz="2500" dirty="0"/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endParaRPr lang="de-A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16F70-0669-4B06-9429-1CB3E8BAC1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  </a:t>
            </a:r>
            <a:endParaRPr lang="de-AT" dirty="0"/>
          </a:p>
        </p:txBody>
      </p:sp>
      <p:pic>
        <p:nvPicPr>
          <p:cNvPr id="6" name="Picture 5" descr="A group of people posing for a photo in the woods&#10;&#10;Description automatically generated">
            <a:extLst>
              <a:ext uri="{FF2B5EF4-FFF2-40B4-BE49-F238E27FC236}">
                <a16:creationId xmlns:a16="http://schemas.microsoft.com/office/drawing/2014/main" id="{F1B078B9-9330-4942-AD9B-2325ED9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1927311"/>
            <a:ext cx="5677031" cy="3193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B8529-51F2-4F59-A0E6-EDB6C44AB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050" y="440339"/>
            <a:ext cx="1297021" cy="12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66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F6A5E33-527E-436A-B452-975DFEF94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/>
                </a:solidFill>
              </a:rPr>
              <a:t>ДОБРОВОЛЬЦЫ</a:t>
            </a:r>
            <a:br>
              <a:rPr lang="ru-RU" sz="4000" b="1" dirty="0">
                <a:solidFill>
                  <a:schemeClr val="accent1"/>
                </a:solidFill>
              </a:rPr>
            </a:br>
            <a:r>
              <a:rPr lang="ru-RU" sz="4000" b="1" dirty="0">
                <a:solidFill>
                  <a:schemeClr val="accent1"/>
                </a:solidFill>
              </a:rPr>
              <a:t>БЫСТРОГО </a:t>
            </a:r>
            <a:br>
              <a:rPr lang="ru-RU" sz="4000" b="1" dirty="0">
                <a:solidFill>
                  <a:schemeClr val="accent1"/>
                </a:solidFill>
              </a:rPr>
            </a:br>
            <a:r>
              <a:rPr lang="ru-RU" sz="4000" b="1" dirty="0">
                <a:solidFill>
                  <a:schemeClr val="accent1"/>
                </a:solidFill>
              </a:rPr>
              <a:t>РЕАГИРОВАНИЯ</a:t>
            </a:r>
            <a:br>
              <a:rPr lang="ru-RU" sz="4000" b="1" dirty="0">
                <a:solidFill>
                  <a:schemeClr val="accent1"/>
                </a:solidFill>
              </a:rPr>
            </a:br>
            <a:br>
              <a:rPr lang="ru-RU" sz="4000" b="1" dirty="0">
                <a:solidFill>
                  <a:schemeClr val="accent1"/>
                </a:solidFill>
              </a:rPr>
            </a:br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Благодарю за внимание!</a:t>
            </a:r>
            <a:endParaRPr lang="de-AT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5454A4-08D9-47BB-AF2C-ECAAA3FEA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455620"/>
            <a:ext cx="10058400" cy="1143000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b="1" dirty="0"/>
              <a:t>ТГ чат </a:t>
            </a:r>
            <a:r>
              <a:rPr lang="ru-RU" dirty="0"/>
              <a:t>– </a:t>
            </a:r>
            <a:r>
              <a:rPr lang="de-AT" dirty="0"/>
              <a:t>https://t.me/dbr_ekb</a:t>
            </a:r>
            <a:endParaRPr lang="ru-RU" dirty="0"/>
          </a:p>
          <a:p>
            <a:r>
              <a:rPr lang="ru-RU" b="1" dirty="0"/>
              <a:t>Группа </a:t>
            </a:r>
            <a:r>
              <a:rPr lang="de-AT" b="1" dirty="0"/>
              <a:t>VK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de-AT" dirty="0"/>
              <a:t>https://vk.com/dbr_ekb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960812-84BA-4144-8C09-C76AC4CDB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80" y="1571248"/>
            <a:ext cx="1715679" cy="17156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5B86B6-8840-41C3-BCB1-30B74908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209" y="111328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271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CA49DB-BEF3-4F1C-B0DE-BDCE33664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Экологические сообщества Екатеринбурга</a:t>
            </a:r>
            <a:endParaRPr lang="de-A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B5CFF4-2143-453C-97E4-C9320EBB7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Парки и скверы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ЭкоДозор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Счастливый Екатеринбург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Мирные жители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Сад Нурова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Добровольцы Быстрого Реагирования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Хранители Троп Урала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Бердвотчинг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Немузей мусора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Чистый Екатеринбург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Живи, Шарташ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20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6EB52-B48C-43B1-A01F-D12F339A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Зеленое ожерелье города</a:t>
            </a:r>
            <a:endParaRPr lang="de-A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533B8F-BF88-4DA8-B63C-A45C2017DB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Население города и агломерации – 1,5 миллиона человек</a:t>
            </a:r>
          </a:p>
          <a:p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15 лесопарков образуют зеленый щит города. </a:t>
            </a:r>
          </a:p>
          <a:p>
            <a:r>
              <a:rPr lang="ru-RU" sz="23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 городских озелененных территорий – </a:t>
            </a:r>
            <a:r>
              <a:rPr lang="ru-RU" sz="23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кв. м</a:t>
            </a:r>
            <a:r>
              <a:rPr lang="ru-RU" sz="23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человека,</a:t>
            </a:r>
          </a:p>
          <a:p>
            <a:pPr marL="0" indent="0">
              <a:buNone/>
            </a:pPr>
            <a:r>
              <a:rPr lang="ru-RU" sz="23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жилых районах Екатеринбурга – </a:t>
            </a:r>
            <a:r>
              <a:rPr lang="ru-RU" sz="23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менее</a:t>
            </a:r>
            <a:r>
              <a:rPr lang="ru-RU" sz="23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кв. м </a:t>
            </a:r>
            <a:r>
              <a:rPr lang="ru-RU" sz="23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человека </a:t>
            </a:r>
            <a:endParaRPr lang="de-AT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E1795F7C-66E6-EB44-9BFD-6473812955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46" y="2003953"/>
            <a:ext cx="4449854" cy="37069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162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140452-04A1-49C8-9102-5739D3E1B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границ парков и лесопарков</a:t>
            </a:r>
            <a:endParaRPr lang="de-A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69F352-6675-4601-B618-FFDB99134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Территория города Екатеринбурга за прошедшие 80 лет выросла в 3 раза и процессы урбанизации продолжаются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Статус действующих ООПТ присвоен не всем городским паркам, а если посмотреть на паспорта ООПТ, то они изначально оформлены в  границах меньше, чем сами зеленые зоны – возможность застройки предусмотрена изначально.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Новые парки, скверы, сады кварталов отсутствуют в генплане, а существующие постоянно урезаются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Озеленение газонами в новых районах не предусматривает посадку деревьев, так как коммуникации зашиты в газон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02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E07925-A842-408D-A805-A0A97613E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Истории успеха:</a:t>
            </a:r>
            <a:br>
              <a:rPr lang="ru-RU" dirty="0"/>
            </a:br>
            <a:r>
              <a:rPr lang="ru-RU" dirty="0"/>
              <a:t>защита сквера в 2019 году</a:t>
            </a:r>
            <a:endParaRPr lang="de-AT" dirty="0"/>
          </a:p>
        </p:txBody>
      </p:sp>
      <p:pic>
        <p:nvPicPr>
          <p:cNvPr id="14" name="Рисунок 4">
            <a:extLst>
              <a:ext uri="{FF2B5EF4-FFF2-40B4-BE49-F238E27FC236}">
                <a16:creationId xmlns:a16="http://schemas.microsoft.com/office/drawing/2014/main" id="{2BF07D44-B305-4460-A8DA-0B3F182EC8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3" y="2209861"/>
            <a:ext cx="5461647" cy="3069446"/>
          </a:xfrm>
          <a:prstGeom prst="rect">
            <a:avLst/>
          </a:prstGeom>
        </p:spPr>
      </p:pic>
      <p:pic>
        <p:nvPicPr>
          <p:cNvPr id="15" name="Рисунок 4">
            <a:extLst>
              <a:ext uri="{FF2B5EF4-FFF2-40B4-BE49-F238E27FC236}">
                <a16:creationId xmlns:a16="http://schemas.microsoft.com/office/drawing/2014/main" id="{7BFEE91A-6E88-4D55-BF61-BDD73CE266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45" y="2203594"/>
            <a:ext cx="4589035" cy="3063180"/>
          </a:xfrm>
        </p:spPr>
      </p:pic>
    </p:spTree>
    <p:extLst>
      <p:ext uri="{BB962C8B-B14F-4D97-AF65-F5344CB8AC3E}">
        <p14:creationId xmlns:p14="http://schemas.microsoft.com/office/powerpoint/2010/main" val="1548784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7A9748-0C2B-4DB6-A0A1-8E3DBC17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1" y="335280"/>
            <a:ext cx="10119044" cy="1510772"/>
          </a:xfrm>
        </p:spPr>
        <p:txBody>
          <a:bodyPr>
            <a:normAutofit/>
          </a:bodyPr>
          <a:lstStyle/>
          <a:p>
            <a:r>
              <a:rPr lang="ru-RU" sz="3800" dirty="0"/>
              <a:t>Истории успеха:</a:t>
            </a:r>
            <a:br>
              <a:rPr lang="ru-RU" sz="3800" dirty="0"/>
            </a:br>
            <a:r>
              <a:rPr lang="ru-RU" sz="3800" dirty="0"/>
              <a:t>защита ООПТ Озеро Шарташ – 2021-2022</a:t>
            </a:r>
            <a:endParaRPr lang="de-AT" sz="38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6BB0336-D421-4753-8A68-07BF9038E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встреча с минприроды</a:t>
            </a:r>
            <a:endParaRPr lang="de-AT" dirty="0"/>
          </a:p>
        </p:txBody>
      </p:sp>
      <p:pic>
        <p:nvPicPr>
          <p:cNvPr id="19" name="Рисунок 4">
            <a:extLst>
              <a:ext uri="{FF2B5EF4-FFF2-40B4-BE49-F238E27FC236}">
                <a16:creationId xmlns:a16="http://schemas.microsoft.com/office/drawing/2014/main" id="{D14E299B-FEBA-4C02-AF39-0E18F3793A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628506"/>
            <a:ext cx="4938712" cy="3286913"/>
          </a:xfr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848C8BE-4B36-49DC-8E37-D4E24EA44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dirty="0"/>
              <a:t>экологический Пикет в день конституции 2021</a:t>
            </a:r>
            <a:endParaRPr lang="de-AT" dirty="0"/>
          </a:p>
        </p:txBody>
      </p:sp>
      <p:pic>
        <p:nvPicPr>
          <p:cNvPr id="20" name="Рисунок 4">
            <a:extLst>
              <a:ext uri="{FF2B5EF4-FFF2-40B4-BE49-F238E27FC236}">
                <a16:creationId xmlns:a16="http://schemas.microsoft.com/office/drawing/2014/main" id="{3843B331-3057-403A-8173-159DF30C432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632683"/>
            <a:ext cx="4937125" cy="3278559"/>
          </a:xfrm>
        </p:spPr>
      </p:pic>
    </p:spTree>
    <p:extLst>
      <p:ext uri="{BB962C8B-B14F-4D97-AF65-F5344CB8AC3E}">
        <p14:creationId xmlns:p14="http://schemas.microsoft.com/office/powerpoint/2010/main" val="404277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E91D1F-5929-4331-9929-C241AB70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6"/>
            <a:ext cx="10058400" cy="1450757"/>
          </a:xfrm>
        </p:spPr>
        <p:txBody>
          <a:bodyPr/>
          <a:lstStyle/>
          <a:p>
            <a:r>
              <a:rPr lang="ru-RU" dirty="0"/>
              <a:t>Угроза вырубки 50 га в ООПТ Московский лесопарк</a:t>
            </a:r>
            <a:endParaRPr lang="de-A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6B29F3-88F4-4D5D-B347-D8D221BD68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8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В 2019 г. решением региональных властей был выведен участок 51,5 га из ООПТ Московский лесной парк для реализации проекта нового биатлонного комплекса имени Антона Шипулина. </a:t>
            </a:r>
          </a:p>
          <a:p>
            <a:r>
              <a:rPr lang="ru-RU" sz="18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Этот проект включает в себя: трассы, стадион, арену, гостиничный комплекс, сауну, общепит, парковку, коттеджный посёлок. </a:t>
            </a:r>
          </a:p>
          <a:p>
            <a:r>
              <a:rPr lang="ru-RU" sz="18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Проведена государственная экологическая экспертиза с положительным результатом. </a:t>
            </a:r>
          </a:p>
          <a:p>
            <a:r>
              <a:rPr lang="ru-RU" sz="18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На общественные слушаниях участвовали в большинстве своём причастные к спорту, «свои люди» и некоторые представители организаций. </a:t>
            </a:r>
            <a:endParaRPr lang="de-AT" dirty="0"/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590EDF24-750E-4793-877A-D47D572873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</p:spTree>
    <p:extLst>
      <p:ext uri="{BB962C8B-B14F-4D97-AF65-F5344CB8AC3E}">
        <p14:creationId xmlns:p14="http://schemas.microsoft.com/office/powerpoint/2010/main" val="614051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7D07-EA5C-4B48-862A-0C81D085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Краснокнижный углозуб на территории ООПТ Московский лесопарк</a:t>
            </a:r>
            <a:endParaRPr lang="de-A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A770C0-FA87-418C-894C-3B4BD1EA0D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74E25B-C408-451E-B760-57CAB2FBDF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005608"/>
            <a:ext cx="5559164" cy="3704033"/>
          </a:xfrm>
        </p:spPr>
      </p:pic>
    </p:spTree>
    <p:extLst>
      <p:ext uri="{BB962C8B-B14F-4D97-AF65-F5344CB8AC3E}">
        <p14:creationId xmlns:p14="http://schemas.microsoft.com/office/powerpoint/2010/main" val="36859350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686</Words>
  <Application>Microsoft Office PowerPoint</Application>
  <PresentationFormat>Widescreen</PresentationFormat>
  <Paragraphs>91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Wingdings</vt:lpstr>
      <vt:lpstr>Retrospect</vt:lpstr>
      <vt:lpstr>ДОБРОВОЛЬЦЫ БЫСТРОГО  РЕАГИРОВАНИЯ  Екатеринбург и  Свердловская область</vt:lpstr>
      <vt:lpstr>Добровольцы Быстрого Реагирования </vt:lpstr>
      <vt:lpstr>Экологические сообщества Екатеринбурга</vt:lpstr>
      <vt:lpstr>Зеленое ожерелье города</vt:lpstr>
      <vt:lpstr>Изменение границ парков и лесопарков</vt:lpstr>
      <vt:lpstr>Истории успеха: защита сквера в 2019 году</vt:lpstr>
      <vt:lpstr>Истории успеха: защита ООПТ Озеро Шарташ – 2021-2022</vt:lpstr>
      <vt:lpstr>Угроза вырубки 50 га в ООПТ Московский лесопарк</vt:lpstr>
      <vt:lpstr>Краснокнижный углозуб на территории ООПТ Московский лесопарк</vt:lpstr>
      <vt:lpstr>Краснокнижники  ООПТ Московский лесопарк</vt:lpstr>
      <vt:lpstr>Краснокнижники  ООПТ Московский лесопарк</vt:lpstr>
      <vt:lpstr>Пожарное добровольчество</vt:lpstr>
      <vt:lpstr>ДБР: начало</vt:lpstr>
      <vt:lpstr>Добровольцы Быстрого Реагирования</vt:lpstr>
      <vt:lpstr>Добровольцы Быстрого Реагирования</vt:lpstr>
      <vt:lpstr>ДБР: уборка и посадки</vt:lpstr>
      <vt:lpstr>Добровольцы Быстрого Реагирования </vt:lpstr>
      <vt:lpstr>Нетушимые торфяники</vt:lpstr>
      <vt:lpstr>Как стать пожарным добровольцем? Чем помочь?</vt:lpstr>
      <vt:lpstr>ДОБРОВОЛЬЦЫ БЫСТРОГО  РЕАГИРОВАНИЯ  Благодарю за внимание!</vt:lpstr>
    </vt:vector>
  </TitlesOfParts>
  <Company>WKO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ДОБРОВОЛЬЦЫ БЫСТРОГО  РЕАГИРОВАНИЯ  Екатеринбург и  Свердловская область</dc:title>
  <dc:creator>Lopanitsina Victoria, AB Ekaterinburg</dc:creator>
  <cp:lastModifiedBy>Lopanitsina Victoria, AB Ekaterinburg</cp:lastModifiedBy>
  <cp:revision>9</cp:revision>
  <dcterms:created xsi:type="dcterms:W3CDTF">2022-06-18T03:34:52Z</dcterms:created>
  <dcterms:modified xsi:type="dcterms:W3CDTF">2022-06-18T07:09:03Z</dcterms:modified>
</cp:coreProperties>
</file>